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38" d="100"/>
          <a:sy n="38" d="100"/>
        </p:scale>
        <p:origin x="1404" y="5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5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8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6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9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BE1-37E7-441C-A20E-41B24829FF8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9F11-D13F-4A76-9AB5-3BF02CC0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7709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5318" y="342900"/>
            <a:ext cx="2743200" cy="20574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057400"/>
            <a:ext cx="2743200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622" y="0"/>
            <a:ext cx="15381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Member Alan Petrillo</a:t>
            </a:r>
          </a:p>
          <a:p>
            <a:r>
              <a:rPr lang="en-US" sz="1200" dirty="0"/>
              <a:t>on chili dispersal duty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5224" y="1743670"/>
            <a:ext cx="16187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Director Betsey Wilcox</a:t>
            </a:r>
          </a:p>
          <a:p>
            <a:r>
              <a:rPr lang="en-US" sz="1200" dirty="0"/>
              <a:t>Bartender-In-Chief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424535"/>
            <a:ext cx="16426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Jason </a:t>
            </a:r>
            <a:r>
              <a:rPr lang="en-US" sz="1200" dirty="0" err="1"/>
              <a:t>Aukerman</a:t>
            </a:r>
            <a:endParaRPr lang="en-US" sz="1200" dirty="0"/>
          </a:p>
          <a:p>
            <a:r>
              <a:rPr lang="en-US" sz="1200" dirty="0"/>
              <a:t>on Quality Control duty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65860" y="4572000"/>
            <a:ext cx="5006340" cy="2122998"/>
            <a:chOff x="1165860" y="4572000"/>
            <a:chExt cx="5006340" cy="21229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4" b="18212"/>
            <a:stretch/>
          </p:blipFill>
          <p:spPr>
            <a:xfrm>
              <a:off x="1165860" y="4572000"/>
              <a:ext cx="2263140" cy="212299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572000"/>
              <a:ext cx="2743200" cy="2057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675671" y="5906869"/>
              <a:ext cx="22679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Bradbury-Heinlein-Kato</a:t>
              </a:r>
            </a:p>
            <a:p>
              <a:pPr algn="ctr"/>
              <a:r>
                <a:rPr lang="en-US" sz="1200" b="1" dirty="0"/>
                <a:t>cake, as designed and executed.</a:t>
              </a:r>
            </a:p>
            <a:p>
              <a:pPr algn="ctr"/>
              <a:r>
                <a:rPr lang="en-US" sz="1200" b="1" dirty="0"/>
                <a:t>“Craic” is Irish slang for “fun”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93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27432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274320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13709"/>
            <a:ext cx="2743200" cy="20574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5800" y="2313708"/>
            <a:ext cx="2795561" cy="2057401"/>
            <a:chOff x="685800" y="2313708"/>
            <a:chExt cx="2795561" cy="20574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/>
            <a:stretch/>
          </p:blipFill>
          <p:spPr>
            <a:xfrm>
              <a:off x="685800" y="2313708"/>
              <a:ext cx="2338362" cy="2057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23" r="5555"/>
            <a:stretch/>
          </p:blipFill>
          <p:spPr>
            <a:xfrm rot="16200000">
              <a:off x="2117097" y="3006845"/>
              <a:ext cx="2057400" cy="67112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114800" y="3620869"/>
            <a:ext cx="17897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Party guests enjoying the </a:t>
            </a:r>
          </a:p>
          <a:p>
            <a:pPr algn="ctr"/>
            <a:r>
              <a:rPr lang="en-US" sz="1200" dirty="0"/>
              <a:t>expansive nature of the</a:t>
            </a:r>
          </a:p>
          <a:p>
            <a:pPr algn="ctr"/>
            <a:r>
              <a:rPr lang="en-US" sz="1200" dirty="0"/>
              <a:t>Oscar Wilde House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100" y="1443335"/>
            <a:ext cx="27027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Director Betsey Wilcox, Heather Walton,</a:t>
            </a:r>
          </a:p>
          <a:p>
            <a:pPr algn="ctr"/>
            <a:r>
              <a:rPr lang="en-US" sz="1200" dirty="0"/>
              <a:t>Member Ty Arnold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436203"/>
            <a:ext cx="267855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Members Andrew and </a:t>
            </a:r>
            <a:r>
              <a:rPr lang="en-US" sz="1200" dirty="0" err="1"/>
              <a:t>Janica</a:t>
            </a:r>
            <a:r>
              <a:rPr lang="en-US" sz="1200" dirty="0"/>
              <a:t> </a:t>
            </a:r>
            <a:r>
              <a:rPr lang="en-US" sz="1200" dirty="0" err="1"/>
              <a:t>Hindle</a:t>
            </a:r>
            <a:r>
              <a:rPr lang="en-US" sz="1200" dirty="0"/>
              <a:t>.</a:t>
            </a:r>
          </a:p>
          <a:p>
            <a:pPr algn="ctr"/>
            <a:r>
              <a:rPr lang="en-US" sz="1200" dirty="0" err="1"/>
              <a:t>Janica</a:t>
            </a:r>
            <a:r>
              <a:rPr lang="en-US" sz="1200" dirty="0"/>
              <a:t>, savior of the 2017 Helsinki party,</a:t>
            </a:r>
          </a:p>
          <a:p>
            <a:pPr algn="ctr"/>
            <a:r>
              <a:rPr lang="en-US" sz="1200" dirty="0"/>
              <a:t>did not have to translate Finnish</a:t>
            </a:r>
          </a:p>
          <a:p>
            <a:pPr algn="ctr"/>
            <a:r>
              <a:rPr lang="en-US" sz="1200" dirty="0"/>
              <a:t>grocery labels this year.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6300" y="1219200"/>
            <a:ext cx="254223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Guests Professors Mari </a:t>
            </a:r>
            <a:r>
              <a:rPr lang="en-US" sz="1200" dirty="0" err="1"/>
              <a:t>Kotani</a:t>
            </a:r>
            <a:r>
              <a:rPr lang="en-US" sz="1200" dirty="0"/>
              <a:t> (Meiji </a:t>
            </a:r>
          </a:p>
          <a:p>
            <a:pPr algn="ctr"/>
            <a:r>
              <a:rPr lang="en-US" sz="1200" dirty="0"/>
              <a:t>University), Dr. Takayuki </a:t>
            </a:r>
            <a:r>
              <a:rPr lang="en-US" sz="1200" dirty="0" err="1"/>
              <a:t>Tatsumi</a:t>
            </a:r>
            <a:r>
              <a:rPr lang="en-US" sz="1200" dirty="0"/>
              <a:t> (Keio</a:t>
            </a:r>
          </a:p>
          <a:p>
            <a:pPr algn="ctr"/>
            <a:r>
              <a:rPr lang="en-US" sz="1200" dirty="0"/>
              <a:t>University), Tor editor Moshe </a:t>
            </a:r>
            <a:r>
              <a:rPr lang="en-US" sz="1200" dirty="0" err="1"/>
              <a:t>Feder</a:t>
            </a:r>
            <a:r>
              <a:rPr lang="en-US" sz="1200" dirty="0"/>
              <a:t>, </a:t>
            </a:r>
          </a:p>
          <a:p>
            <a:pPr algn="ctr"/>
            <a:r>
              <a:rPr lang="en-US" sz="1200" dirty="0" err="1"/>
              <a:t>Lise</a:t>
            </a:r>
            <a:r>
              <a:rPr lang="en-US" sz="1200" dirty="0"/>
              <a:t> Eisenberg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/>
          <a:stretch/>
        </p:blipFill>
        <p:spPr>
          <a:xfrm rot="16200000">
            <a:off x="4353791" y="4564710"/>
            <a:ext cx="2036618" cy="2057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rot="16200000">
            <a:off x="609600" y="4554319"/>
            <a:ext cx="2057400" cy="2057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" t="17069" r="71395" b="23378"/>
          <a:stretch/>
        </p:blipFill>
        <p:spPr>
          <a:xfrm>
            <a:off x="2639292" y="4554319"/>
            <a:ext cx="1749445" cy="2057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5703" y="5849719"/>
            <a:ext cx="17080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Vice President-Secretary</a:t>
            </a:r>
          </a:p>
          <a:p>
            <a:pPr algn="ctr"/>
            <a:r>
              <a:rPr lang="en-US" sz="1200" dirty="0"/>
              <a:t>Dr. Herb Gilliland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1724" y="5983069"/>
            <a:ext cx="15045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Member Heidi </a:t>
            </a:r>
            <a:r>
              <a:rPr lang="en-US" sz="1200" dirty="0" err="1"/>
              <a:t>Lyshol</a:t>
            </a:r>
            <a:endParaRPr lang="en-US" sz="1200" dirty="0"/>
          </a:p>
          <a:p>
            <a:pPr algn="ctr"/>
            <a:r>
              <a:rPr lang="en-US" sz="1200" dirty="0"/>
              <a:t>Party Chief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8737" y="5983069"/>
            <a:ext cx="186115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Life Member Dr. Brad Lyau,</a:t>
            </a:r>
          </a:p>
          <a:p>
            <a:pPr algn="ctr"/>
            <a:r>
              <a:rPr lang="en-US" sz="1200" dirty="0"/>
              <a:t>Charlene Piper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176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rot="16200000">
            <a:off x="1028700" y="6172201"/>
            <a:ext cx="2057401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4" y="617220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4" y="3810000"/>
            <a:ext cx="27432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3810000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4" y="1600200"/>
            <a:ext cx="274320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107" y="2935069"/>
            <a:ext cx="25306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SF authors Catherine M. Walker from </a:t>
            </a:r>
          </a:p>
          <a:p>
            <a:pPr algn="ctr"/>
            <a:r>
              <a:rPr lang="en-US" sz="1200" dirty="0"/>
              <a:t>Australia, </a:t>
            </a:r>
            <a:r>
              <a:rPr lang="en-US" sz="1200" dirty="0" err="1"/>
              <a:t>Maquel</a:t>
            </a:r>
            <a:r>
              <a:rPr lang="en-US" sz="1200" dirty="0"/>
              <a:t> A. Jacob </a:t>
            </a:r>
          </a:p>
          <a:p>
            <a:pPr algn="ctr"/>
            <a:r>
              <a:rPr lang="en-US" sz="1200" dirty="0"/>
              <a:t>from Portland, Oregon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4503" y="3117503"/>
            <a:ext cx="24360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Hugo nominee Alec </a:t>
            </a:r>
            <a:r>
              <a:rPr lang="en-US" sz="1200" dirty="0" err="1"/>
              <a:t>Nevala</a:t>
            </a:r>
            <a:r>
              <a:rPr lang="en-US" sz="1200" dirty="0"/>
              <a:t>-Lee and </a:t>
            </a:r>
          </a:p>
          <a:p>
            <a:r>
              <a:rPr lang="en-US" sz="1200" dirty="0"/>
              <a:t>Elections Chair Will Hamilton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782" y="5181600"/>
            <a:ext cx="22774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Karen Haber Silverberg and SFWA</a:t>
            </a:r>
          </a:p>
          <a:p>
            <a:pPr algn="ctr"/>
            <a:r>
              <a:rPr lang="en-US" sz="1200" dirty="0"/>
              <a:t>Grandmaster Robert Silverberg,</a:t>
            </a:r>
          </a:p>
          <a:p>
            <a:pPr algn="ctr"/>
            <a:r>
              <a:rPr lang="en-US" sz="1200" dirty="0"/>
              <a:t>blessing the chili.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5029200"/>
            <a:ext cx="256006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SFWA Grandmaster Robert</a:t>
            </a:r>
          </a:p>
          <a:p>
            <a:pPr algn="ctr"/>
            <a:r>
              <a:rPr lang="en-US" sz="1200" dirty="0"/>
              <a:t>Silverberg, John Campbell Hammond </a:t>
            </a:r>
          </a:p>
          <a:p>
            <a:pPr algn="ctr"/>
            <a:r>
              <a:rPr lang="en-US" sz="1200" dirty="0"/>
              <a:t>(John W. Campbell, Jr.’s grandson) and </a:t>
            </a:r>
          </a:p>
          <a:p>
            <a:pPr algn="ctr"/>
            <a:r>
              <a:rPr lang="en-US" sz="1200" dirty="0"/>
              <a:t>Hammond’s daughter.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1302" y="7507069"/>
            <a:ext cx="19866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Member and 2018 </a:t>
            </a:r>
            <a:r>
              <a:rPr lang="en-US" sz="1200" dirty="0" err="1"/>
              <a:t>Worldcon</a:t>
            </a:r>
            <a:endParaRPr lang="en-US" sz="1200" dirty="0"/>
          </a:p>
          <a:p>
            <a:pPr algn="ctr"/>
            <a:r>
              <a:rPr lang="en-US" sz="1200" dirty="0"/>
              <a:t>Guest of Honor </a:t>
            </a:r>
          </a:p>
          <a:p>
            <a:pPr algn="ctr"/>
            <a:r>
              <a:rPr lang="en-US" sz="1200" dirty="0"/>
              <a:t>Spider Robinson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89059" y="7583269"/>
            <a:ext cx="24069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SFWA Grandmaster/Director Joe</a:t>
            </a:r>
          </a:p>
          <a:p>
            <a:pPr algn="ctr"/>
            <a:r>
              <a:rPr lang="en-US" sz="1200" dirty="0"/>
              <a:t>Haldeman, Dr. Keith Kato, and Gay</a:t>
            </a:r>
          </a:p>
          <a:p>
            <a:pPr algn="ctr"/>
            <a:r>
              <a:rPr lang="en-US" sz="1200" dirty="0"/>
              <a:t>Haldeman</a:t>
            </a:r>
          </a:p>
        </p:txBody>
      </p:sp>
    </p:spTree>
    <p:extLst>
      <p:ext uri="{BB962C8B-B14F-4D97-AF65-F5344CB8AC3E}">
        <p14:creationId xmlns:p14="http://schemas.microsoft.com/office/powerpoint/2010/main" val="121034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9446" r="17828" b="33665"/>
          <a:stretch/>
        </p:blipFill>
        <p:spPr>
          <a:xfrm>
            <a:off x="3429000" y="2507673"/>
            <a:ext cx="1495918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2514600"/>
            <a:ext cx="27432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464" y="4610100"/>
            <a:ext cx="27143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Jimmy O’Connell (Wilde House),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Jason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Aukerman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(Bradbury Center),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Rowland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Crawte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(Wilde House) and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Keith Kato (THS). Souvenir apron says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Rowland, Jimmy, &amp; Oscar Wilde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House. Thanks for hosting the 45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Chili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Party. /s/ Keith Kato”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4656266"/>
            <a:ext cx="143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Keith Kato (THS).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“Mission 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Accomplished”</a:t>
            </a:r>
          </a:p>
        </p:txBody>
      </p:sp>
    </p:spTree>
    <p:extLst>
      <p:ext uri="{BB962C8B-B14F-4D97-AF65-F5344CB8AC3E}">
        <p14:creationId xmlns:p14="http://schemas.microsoft.com/office/powerpoint/2010/main" val="13690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276</Words>
  <Application>Microsoft Office PowerPoint</Application>
  <PresentationFormat>On-screen Show 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Gene Kato</dc:creator>
  <cp:lastModifiedBy>Caroline Lynch</cp:lastModifiedBy>
  <cp:revision>17</cp:revision>
  <dcterms:created xsi:type="dcterms:W3CDTF">2019-09-20T01:52:26Z</dcterms:created>
  <dcterms:modified xsi:type="dcterms:W3CDTF">2019-09-27T21:38:12Z</dcterms:modified>
</cp:coreProperties>
</file>